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15A4A11-19C2-4B64-98F8-1B11E533CBE3}">
          <p14:sldIdLst>
            <p14:sldId id="256"/>
            <p14:sldId id="257"/>
            <p14:sldId id="258"/>
            <p14:sldId id="259"/>
            <p14:sldId id="260"/>
            <p14:sldId id="261"/>
            <p14:sldId id="262"/>
            <p14:sldId id="263"/>
            <p14:sldId id="264"/>
            <p14:sldId id="265"/>
            <p14:sldId id="266"/>
            <p14:sldId id="267"/>
            <p14:sldId id="268"/>
            <p14:sldId id="269"/>
            <p14:sldId id="270"/>
            <p14:sldId id="271"/>
            <p14:sldId id="27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94660"/>
  </p:normalViewPr>
  <p:slideViewPr>
    <p:cSldViewPr snapToGrid="0">
      <p:cViewPr varScale="1">
        <p:scale>
          <a:sx n="95" d="100"/>
          <a:sy n="95" d="100"/>
        </p:scale>
        <p:origin x="33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3/7/2017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Motor Disabilities Web Scrap</a:t>
            </a:r>
          </a:p>
        </p:txBody>
      </p:sp>
      <p:sp>
        <p:nvSpPr>
          <p:cNvPr id="3" name="Subtitle 2"/>
          <p:cNvSpPr>
            <a:spLocks noGrp="1"/>
          </p:cNvSpPr>
          <p:nvPr>
            <p:ph type="subTitle" idx="1"/>
          </p:nvPr>
        </p:nvSpPr>
        <p:spPr/>
        <p:txBody>
          <a:bodyPr/>
          <a:lstStyle/>
          <a:p>
            <a:r>
              <a:rPr lang="en-US" dirty="0"/>
              <a:t>Alex </a:t>
            </a:r>
            <a:r>
              <a:rPr lang="en-US" dirty="0" err="1"/>
              <a:t>Cournoyer</a:t>
            </a:r>
            <a:endParaRPr lang="en-US" dirty="0"/>
          </a:p>
        </p:txBody>
      </p:sp>
    </p:spTree>
    <p:extLst>
      <p:ext uri="{BB962C8B-B14F-4D97-AF65-F5344CB8AC3E}">
        <p14:creationId xmlns:p14="http://schemas.microsoft.com/office/powerpoint/2010/main" val="4281870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Lifting and Transferring </a:t>
            </a:r>
          </a:p>
        </p:txBody>
      </p:sp>
      <p:sp>
        <p:nvSpPr>
          <p:cNvPr id="3" name="Content Placeholder 2"/>
          <p:cNvSpPr>
            <a:spLocks noGrp="1"/>
          </p:cNvSpPr>
          <p:nvPr>
            <p:ph idx="1"/>
          </p:nvPr>
        </p:nvSpPr>
        <p:spPr/>
        <p:txBody>
          <a:bodyPr/>
          <a:lstStyle/>
          <a:p>
            <a:r>
              <a:rPr lang="en-US" dirty="0"/>
              <a:t>It is best to be roughly the same height</a:t>
            </a:r>
          </a:p>
          <a:p>
            <a:r>
              <a:rPr lang="en-US" dirty="0"/>
              <a:t>Bend as close as possible, and support students with arms</a:t>
            </a:r>
          </a:p>
          <a:p>
            <a:r>
              <a:rPr lang="en-US" dirty="0"/>
              <a:t>Be sure to communicate fully throughout the lift</a:t>
            </a:r>
          </a:p>
          <a:p>
            <a:endParaRPr lang="en-US" dirty="0"/>
          </a:p>
        </p:txBody>
      </p:sp>
    </p:spTree>
    <p:extLst>
      <p:ext uri="{BB962C8B-B14F-4D97-AF65-F5344CB8AC3E}">
        <p14:creationId xmlns:p14="http://schemas.microsoft.com/office/powerpoint/2010/main" val="2644008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Positioning</a:t>
            </a:r>
          </a:p>
        </p:txBody>
      </p:sp>
      <p:sp>
        <p:nvSpPr>
          <p:cNvPr id="3" name="Content Placeholder 2"/>
          <p:cNvSpPr>
            <a:spLocks noGrp="1"/>
          </p:cNvSpPr>
          <p:nvPr>
            <p:ph idx="1"/>
          </p:nvPr>
        </p:nvSpPr>
        <p:spPr/>
        <p:txBody>
          <a:bodyPr/>
          <a:lstStyle/>
          <a:p>
            <a:r>
              <a:rPr lang="en-US" dirty="0"/>
              <a:t>Supporting a child’s posture while they sit, stand, or lie down</a:t>
            </a:r>
          </a:p>
          <a:p>
            <a:r>
              <a:rPr lang="en-US" dirty="0"/>
              <a:t>Allows for better academic, functional, and communicative engagement</a:t>
            </a:r>
          </a:p>
          <a:p>
            <a:r>
              <a:rPr lang="en-US" dirty="0"/>
              <a:t>Protects skin integrity</a:t>
            </a:r>
          </a:p>
          <a:p>
            <a:r>
              <a:rPr lang="en-US" dirty="0"/>
              <a:t>Accommodate fixed deformities</a:t>
            </a:r>
          </a:p>
        </p:txBody>
      </p:sp>
    </p:spTree>
    <p:extLst>
      <p:ext uri="{BB962C8B-B14F-4D97-AF65-F5344CB8AC3E}">
        <p14:creationId xmlns:p14="http://schemas.microsoft.com/office/powerpoint/2010/main" val="251718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dirty="0"/>
              <a:t>Adaptive Chairs</a:t>
            </a:r>
          </a:p>
        </p:txBody>
      </p:sp>
      <p:pic>
        <p:nvPicPr>
          <p:cNvPr id="4" name="Picture 3"/>
          <p:cNvPicPr>
            <a:picLocks noChangeAspect="1"/>
          </p:cNvPicPr>
          <p:nvPr/>
        </p:nvPicPr>
        <p:blipFill>
          <a:blip r:embed="rId2"/>
          <a:stretch>
            <a:fillRect/>
          </a:stretch>
        </p:blipFill>
        <p:spPr>
          <a:xfrm>
            <a:off x="7162800" y="1488830"/>
            <a:ext cx="2334343" cy="3479842"/>
          </a:xfrm>
          <a:prstGeom prst="rect">
            <a:avLst/>
          </a:prstGeom>
        </p:spPr>
      </p:pic>
      <p:pic>
        <p:nvPicPr>
          <p:cNvPr id="5" name="Picture 4"/>
          <p:cNvPicPr>
            <a:picLocks noChangeAspect="1"/>
          </p:cNvPicPr>
          <p:nvPr/>
        </p:nvPicPr>
        <p:blipFill>
          <a:blip r:embed="rId3"/>
          <a:stretch>
            <a:fillRect/>
          </a:stretch>
        </p:blipFill>
        <p:spPr>
          <a:xfrm>
            <a:off x="3821724" y="3718632"/>
            <a:ext cx="3063020" cy="2898663"/>
          </a:xfrm>
          <a:prstGeom prst="rect">
            <a:avLst/>
          </a:prstGeom>
        </p:spPr>
      </p:pic>
      <p:pic>
        <p:nvPicPr>
          <p:cNvPr id="6" name="Picture 5"/>
          <p:cNvPicPr>
            <a:picLocks noChangeAspect="1"/>
          </p:cNvPicPr>
          <p:nvPr/>
        </p:nvPicPr>
        <p:blipFill>
          <a:blip r:embed="rId4"/>
          <a:stretch>
            <a:fillRect/>
          </a:stretch>
        </p:blipFill>
        <p:spPr>
          <a:xfrm>
            <a:off x="1035660" y="1930400"/>
            <a:ext cx="2219325" cy="2857500"/>
          </a:xfrm>
          <a:prstGeom prst="rect">
            <a:avLst/>
          </a:prstGeom>
        </p:spPr>
      </p:pic>
    </p:spTree>
    <p:extLst>
      <p:ext uri="{BB962C8B-B14F-4D97-AF65-F5344CB8AC3E}">
        <p14:creationId xmlns:p14="http://schemas.microsoft.com/office/powerpoint/2010/main" val="1261159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Standers/Walkers</a:t>
            </a:r>
          </a:p>
        </p:txBody>
      </p:sp>
      <p:pic>
        <p:nvPicPr>
          <p:cNvPr id="4" name="Picture 3"/>
          <p:cNvPicPr>
            <a:picLocks noChangeAspect="1"/>
          </p:cNvPicPr>
          <p:nvPr/>
        </p:nvPicPr>
        <p:blipFill>
          <a:blip r:embed="rId2"/>
          <a:stretch>
            <a:fillRect/>
          </a:stretch>
        </p:blipFill>
        <p:spPr>
          <a:xfrm>
            <a:off x="677334" y="2461267"/>
            <a:ext cx="2089312" cy="3403935"/>
          </a:xfrm>
          <a:prstGeom prst="rect">
            <a:avLst/>
          </a:prstGeom>
        </p:spPr>
      </p:pic>
      <p:pic>
        <p:nvPicPr>
          <p:cNvPr id="5" name="Picture 4"/>
          <p:cNvPicPr>
            <a:picLocks noChangeAspect="1"/>
          </p:cNvPicPr>
          <p:nvPr/>
        </p:nvPicPr>
        <p:blipFill>
          <a:blip r:embed="rId3"/>
          <a:stretch>
            <a:fillRect/>
          </a:stretch>
        </p:blipFill>
        <p:spPr>
          <a:xfrm>
            <a:off x="3630799" y="3079505"/>
            <a:ext cx="2411715" cy="3532310"/>
          </a:xfrm>
          <a:prstGeom prst="rect">
            <a:avLst/>
          </a:prstGeom>
        </p:spPr>
      </p:pic>
      <p:pic>
        <p:nvPicPr>
          <p:cNvPr id="6" name="Picture 5"/>
          <p:cNvPicPr>
            <a:picLocks noChangeAspect="1"/>
          </p:cNvPicPr>
          <p:nvPr/>
        </p:nvPicPr>
        <p:blipFill>
          <a:blip r:embed="rId4"/>
          <a:stretch>
            <a:fillRect/>
          </a:stretch>
        </p:blipFill>
        <p:spPr>
          <a:xfrm>
            <a:off x="6692868" y="1988160"/>
            <a:ext cx="2703911" cy="3720978"/>
          </a:xfrm>
          <a:prstGeom prst="rect">
            <a:avLst/>
          </a:prstGeom>
        </p:spPr>
      </p:pic>
    </p:spTree>
    <p:extLst>
      <p:ext uri="{BB962C8B-B14F-4D97-AF65-F5344CB8AC3E}">
        <p14:creationId xmlns:p14="http://schemas.microsoft.com/office/powerpoint/2010/main" val="496724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Positioning Equipment</a:t>
            </a:r>
          </a:p>
        </p:txBody>
      </p:sp>
      <p:pic>
        <p:nvPicPr>
          <p:cNvPr id="4" name="Picture 3"/>
          <p:cNvPicPr>
            <a:picLocks noChangeAspect="1"/>
          </p:cNvPicPr>
          <p:nvPr/>
        </p:nvPicPr>
        <p:blipFill>
          <a:blip r:embed="rId2"/>
          <a:stretch>
            <a:fillRect/>
          </a:stretch>
        </p:blipFill>
        <p:spPr>
          <a:xfrm>
            <a:off x="6982191" y="2268414"/>
            <a:ext cx="3158271" cy="3158271"/>
          </a:xfrm>
          <a:prstGeom prst="rect">
            <a:avLst/>
          </a:prstGeom>
        </p:spPr>
      </p:pic>
      <p:pic>
        <p:nvPicPr>
          <p:cNvPr id="5" name="Picture 4"/>
          <p:cNvPicPr>
            <a:picLocks noChangeAspect="1"/>
          </p:cNvPicPr>
          <p:nvPr/>
        </p:nvPicPr>
        <p:blipFill>
          <a:blip r:embed="rId3"/>
          <a:stretch>
            <a:fillRect/>
          </a:stretch>
        </p:blipFill>
        <p:spPr>
          <a:xfrm>
            <a:off x="3740325" y="3434862"/>
            <a:ext cx="2030314" cy="2705466"/>
          </a:xfrm>
          <a:prstGeom prst="rect">
            <a:avLst/>
          </a:prstGeom>
        </p:spPr>
      </p:pic>
      <p:pic>
        <p:nvPicPr>
          <p:cNvPr id="6" name="Picture 5"/>
          <p:cNvPicPr>
            <a:picLocks noChangeAspect="1"/>
          </p:cNvPicPr>
          <p:nvPr/>
        </p:nvPicPr>
        <p:blipFill>
          <a:blip r:embed="rId4"/>
          <a:stretch>
            <a:fillRect/>
          </a:stretch>
        </p:blipFill>
        <p:spPr>
          <a:xfrm>
            <a:off x="907806" y="2268414"/>
            <a:ext cx="2381250" cy="3133725"/>
          </a:xfrm>
          <a:prstGeom prst="rect">
            <a:avLst/>
          </a:prstGeom>
        </p:spPr>
      </p:pic>
    </p:spTree>
    <p:extLst>
      <p:ext uri="{BB962C8B-B14F-4D97-AF65-F5344CB8AC3E}">
        <p14:creationId xmlns:p14="http://schemas.microsoft.com/office/powerpoint/2010/main" val="1610140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Wheelchairs</a:t>
            </a:r>
          </a:p>
        </p:txBody>
      </p:sp>
      <p:pic>
        <p:nvPicPr>
          <p:cNvPr id="4" name="Picture 3"/>
          <p:cNvPicPr>
            <a:picLocks noChangeAspect="1"/>
          </p:cNvPicPr>
          <p:nvPr/>
        </p:nvPicPr>
        <p:blipFill>
          <a:blip r:embed="rId2"/>
          <a:stretch>
            <a:fillRect/>
          </a:stretch>
        </p:blipFill>
        <p:spPr>
          <a:xfrm>
            <a:off x="393018" y="2159391"/>
            <a:ext cx="3217689" cy="4288302"/>
          </a:xfrm>
          <a:prstGeom prst="rect">
            <a:avLst/>
          </a:prstGeom>
        </p:spPr>
      </p:pic>
      <p:pic>
        <p:nvPicPr>
          <p:cNvPr id="5" name="Picture 4"/>
          <p:cNvPicPr>
            <a:picLocks noChangeAspect="1"/>
          </p:cNvPicPr>
          <p:nvPr/>
        </p:nvPicPr>
        <p:blipFill>
          <a:blip r:embed="rId3"/>
          <a:stretch>
            <a:fillRect/>
          </a:stretch>
        </p:blipFill>
        <p:spPr>
          <a:xfrm>
            <a:off x="8344966" y="609600"/>
            <a:ext cx="2824195" cy="2485292"/>
          </a:xfrm>
          <a:prstGeom prst="rect">
            <a:avLst/>
          </a:prstGeom>
        </p:spPr>
      </p:pic>
      <p:pic>
        <p:nvPicPr>
          <p:cNvPr id="6" name="Picture 5"/>
          <p:cNvPicPr>
            <a:picLocks noChangeAspect="1"/>
          </p:cNvPicPr>
          <p:nvPr/>
        </p:nvPicPr>
        <p:blipFill>
          <a:blip r:embed="rId4"/>
          <a:stretch>
            <a:fillRect/>
          </a:stretch>
        </p:blipFill>
        <p:spPr>
          <a:xfrm>
            <a:off x="4560276" y="2338754"/>
            <a:ext cx="4232763" cy="4232763"/>
          </a:xfrm>
          <a:prstGeom prst="rect">
            <a:avLst/>
          </a:prstGeom>
        </p:spPr>
      </p:pic>
    </p:spTree>
    <p:extLst>
      <p:ext uri="{BB962C8B-B14F-4D97-AF65-F5344CB8AC3E}">
        <p14:creationId xmlns:p14="http://schemas.microsoft.com/office/powerpoint/2010/main" val="1906893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Transportation Equipment</a:t>
            </a:r>
          </a:p>
        </p:txBody>
      </p:sp>
      <p:pic>
        <p:nvPicPr>
          <p:cNvPr id="4" name="Picture 3"/>
          <p:cNvPicPr>
            <a:picLocks noChangeAspect="1"/>
          </p:cNvPicPr>
          <p:nvPr/>
        </p:nvPicPr>
        <p:blipFill>
          <a:blip r:embed="rId2"/>
          <a:stretch>
            <a:fillRect/>
          </a:stretch>
        </p:blipFill>
        <p:spPr>
          <a:xfrm>
            <a:off x="3524088" y="2314574"/>
            <a:ext cx="3933987" cy="3218717"/>
          </a:xfrm>
          <a:prstGeom prst="rect">
            <a:avLst/>
          </a:prstGeom>
        </p:spPr>
      </p:pic>
      <p:pic>
        <p:nvPicPr>
          <p:cNvPr id="5" name="Picture 4"/>
          <p:cNvPicPr>
            <a:picLocks noChangeAspect="1"/>
          </p:cNvPicPr>
          <p:nvPr/>
        </p:nvPicPr>
        <p:blipFill>
          <a:blip r:embed="rId3"/>
          <a:stretch>
            <a:fillRect/>
          </a:stretch>
        </p:blipFill>
        <p:spPr>
          <a:xfrm>
            <a:off x="8018584" y="1010381"/>
            <a:ext cx="3912577" cy="2608385"/>
          </a:xfrm>
          <a:prstGeom prst="rect">
            <a:avLst/>
          </a:prstGeom>
        </p:spPr>
      </p:pic>
      <p:pic>
        <p:nvPicPr>
          <p:cNvPr id="6" name="Picture 5"/>
          <p:cNvPicPr>
            <a:picLocks noChangeAspect="1"/>
          </p:cNvPicPr>
          <p:nvPr/>
        </p:nvPicPr>
        <p:blipFill>
          <a:blip r:embed="rId4"/>
          <a:stretch>
            <a:fillRect/>
          </a:stretch>
        </p:blipFill>
        <p:spPr>
          <a:xfrm>
            <a:off x="345097" y="2721583"/>
            <a:ext cx="2995979" cy="2995979"/>
          </a:xfrm>
          <a:prstGeom prst="rect">
            <a:avLst/>
          </a:prstGeom>
        </p:spPr>
      </p:pic>
    </p:spTree>
    <p:extLst>
      <p:ext uri="{BB962C8B-B14F-4D97-AF65-F5344CB8AC3E}">
        <p14:creationId xmlns:p14="http://schemas.microsoft.com/office/powerpoint/2010/main" val="640243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Adaptive Equipment</a:t>
            </a:r>
          </a:p>
        </p:txBody>
      </p:sp>
      <p:sp>
        <p:nvSpPr>
          <p:cNvPr id="3" name="Content Placeholder 2"/>
          <p:cNvSpPr>
            <a:spLocks noGrp="1"/>
          </p:cNvSpPr>
          <p:nvPr>
            <p:ph idx="1"/>
          </p:nvPr>
        </p:nvSpPr>
        <p:spPr/>
        <p:txBody>
          <a:bodyPr/>
          <a:lstStyle/>
          <a:p>
            <a:r>
              <a:rPr lang="en-US" dirty="0"/>
              <a:t>To allow individuals to have the opportunity to experience life and activities, regardless of </a:t>
            </a:r>
            <a:r>
              <a:rPr lang="en-US"/>
              <a:t>their disability, </a:t>
            </a:r>
            <a:r>
              <a:rPr lang="en-US" dirty="0"/>
              <a:t>in the least restrictive way possible, by enabling them to do things they are unable to do </a:t>
            </a:r>
            <a:r>
              <a:rPr lang="en-US"/>
              <a:t>on their own.</a:t>
            </a:r>
            <a:endParaRPr lang="en-US"/>
          </a:p>
        </p:txBody>
      </p:sp>
    </p:spTree>
    <p:extLst>
      <p:ext uri="{BB962C8B-B14F-4D97-AF65-F5344CB8AC3E}">
        <p14:creationId xmlns:p14="http://schemas.microsoft.com/office/powerpoint/2010/main" val="2265681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334" y="609600"/>
            <a:ext cx="8596668" cy="636396"/>
          </a:xfrm>
        </p:spPr>
        <p:txBody>
          <a:bodyPr>
            <a:normAutofit fontScale="90000"/>
          </a:bodyPr>
          <a:lstStyle/>
          <a:p>
            <a:r>
              <a:rPr lang="en-US" dirty="0"/>
              <a:t>Internal Classification on Function</a:t>
            </a:r>
          </a:p>
        </p:txBody>
      </p:sp>
      <p:sp>
        <p:nvSpPr>
          <p:cNvPr id="5" name="Text Placeholder 4"/>
          <p:cNvSpPr>
            <a:spLocks noGrp="1"/>
          </p:cNvSpPr>
          <p:nvPr>
            <p:ph type="body" idx="1"/>
          </p:nvPr>
        </p:nvSpPr>
        <p:spPr/>
        <p:txBody>
          <a:bodyPr/>
          <a:lstStyle/>
          <a:p>
            <a:pPr algn="ctr"/>
            <a:r>
              <a:rPr lang="en-US" dirty="0"/>
              <a:t>Functioning and Disability</a:t>
            </a:r>
          </a:p>
        </p:txBody>
      </p:sp>
      <p:sp>
        <p:nvSpPr>
          <p:cNvPr id="6" name="Content Placeholder 5"/>
          <p:cNvSpPr>
            <a:spLocks noGrp="1"/>
          </p:cNvSpPr>
          <p:nvPr>
            <p:ph sz="half" idx="2"/>
          </p:nvPr>
        </p:nvSpPr>
        <p:spPr/>
        <p:txBody>
          <a:bodyPr/>
          <a:lstStyle/>
          <a:p>
            <a:r>
              <a:rPr lang="en-US" dirty="0"/>
              <a:t>Body Functions and Structures</a:t>
            </a:r>
          </a:p>
          <a:p>
            <a:r>
              <a:rPr lang="en-US" dirty="0"/>
              <a:t>Activity and Participation</a:t>
            </a:r>
            <a:endParaRPr lang="en-US" dirty="0"/>
          </a:p>
        </p:txBody>
      </p:sp>
      <p:sp>
        <p:nvSpPr>
          <p:cNvPr id="7" name="Text Placeholder 6"/>
          <p:cNvSpPr>
            <a:spLocks noGrp="1"/>
          </p:cNvSpPr>
          <p:nvPr>
            <p:ph type="body" sz="quarter" idx="3"/>
          </p:nvPr>
        </p:nvSpPr>
        <p:spPr/>
        <p:txBody>
          <a:bodyPr/>
          <a:lstStyle/>
          <a:p>
            <a:pPr algn="ctr"/>
            <a:r>
              <a:rPr lang="en-US" dirty="0"/>
              <a:t>Contextual Factors</a:t>
            </a:r>
          </a:p>
        </p:txBody>
      </p:sp>
      <p:sp>
        <p:nvSpPr>
          <p:cNvPr id="8" name="Content Placeholder 7"/>
          <p:cNvSpPr>
            <a:spLocks noGrp="1"/>
          </p:cNvSpPr>
          <p:nvPr>
            <p:ph sz="quarter" idx="4"/>
          </p:nvPr>
        </p:nvSpPr>
        <p:spPr/>
        <p:txBody>
          <a:bodyPr/>
          <a:lstStyle/>
          <a:p>
            <a:r>
              <a:rPr lang="en-US" dirty="0"/>
              <a:t>Environmental Factors</a:t>
            </a:r>
          </a:p>
          <a:p>
            <a:r>
              <a:rPr lang="en-US" dirty="0"/>
              <a:t>Personal Factors</a:t>
            </a:r>
            <a:endParaRPr lang="en-US" dirty="0"/>
          </a:p>
        </p:txBody>
      </p:sp>
      <p:sp>
        <p:nvSpPr>
          <p:cNvPr id="10" name="TextBox 9"/>
          <p:cNvSpPr txBox="1"/>
          <p:nvPr/>
        </p:nvSpPr>
        <p:spPr>
          <a:xfrm>
            <a:off x="675745" y="1678075"/>
            <a:ext cx="8598256" cy="369332"/>
          </a:xfrm>
          <a:prstGeom prst="rect">
            <a:avLst/>
          </a:prstGeom>
          <a:noFill/>
        </p:spPr>
        <p:txBody>
          <a:bodyPr wrap="square" rtlCol="0">
            <a:spAutoFit/>
          </a:bodyPr>
          <a:lstStyle/>
          <a:p>
            <a:r>
              <a:rPr lang="en-US" dirty="0"/>
              <a:t>- Classifies health conditions for children (2 categories) </a:t>
            </a:r>
          </a:p>
        </p:txBody>
      </p:sp>
    </p:spTree>
    <p:extLst>
      <p:ext uri="{BB962C8B-B14F-4D97-AF65-F5344CB8AC3E}">
        <p14:creationId xmlns:p14="http://schemas.microsoft.com/office/powerpoint/2010/main" val="2096817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Impairments, Limitations, and Restrictions</a:t>
            </a:r>
          </a:p>
        </p:txBody>
      </p:sp>
      <p:sp>
        <p:nvSpPr>
          <p:cNvPr id="8" name="Content Placeholder 7"/>
          <p:cNvSpPr>
            <a:spLocks noGrp="1"/>
          </p:cNvSpPr>
          <p:nvPr>
            <p:ph idx="1"/>
          </p:nvPr>
        </p:nvSpPr>
        <p:spPr/>
        <p:txBody>
          <a:bodyPr/>
          <a:lstStyle/>
          <a:p>
            <a:r>
              <a:rPr lang="en-US" b="1" dirty="0"/>
              <a:t>Impairment- </a:t>
            </a:r>
            <a:r>
              <a:rPr lang="en-US" dirty="0"/>
              <a:t>an issue in body functioning or structure</a:t>
            </a:r>
          </a:p>
          <a:p>
            <a:r>
              <a:rPr lang="en-US" b="1" dirty="0"/>
              <a:t>Limitation-</a:t>
            </a:r>
            <a:r>
              <a:rPr lang="en-US" dirty="0"/>
              <a:t> a factor causing difficulty while an individual is doing a task</a:t>
            </a:r>
          </a:p>
          <a:p>
            <a:r>
              <a:rPr lang="en-US" b="1" dirty="0"/>
              <a:t>Restriction- </a:t>
            </a:r>
            <a:r>
              <a:rPr lang="en-US" dirty="0"/>
              <a:t>a inability to complete a task in life situations.</a:t>
            </a:r>
            <a:endParaRPr lang="en-US" b="1" dirty="0"/>
          </a:p>
        </p:txBody>
      </p:sp>
    </p:spTree>
    <p:extLst>
      <p:ext uri="{BB962C8B-B14F-4D97-AF65-F5344CB8AC3E}">
        <p14:creationId xmlns:p14="http://schemas.microsoft.com/office/powerpoint/2010/main" val="2573352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Gross Motor Function Classification System</a:t>
            </a:r>
            <a:endParaRPr lang="en-US" dirty="0"/>
          </a:p>
        </p:txBody>
      </p:sp>
      <p:sp>
        <p:nvSpPr>
          <p:cNvPr id="3" name="Content Placeholder 2"/>
          <p:cNvSpPr>
            <a:spLocks noGrp="1"/>
          </p:cNvSpPr>
          <p:nvPr>
            <p:ph idx="1"/>
          </p:nvPr>
        </p:nvSpPr>
        <p:spPr/>
        <p:txBody>
          <a:bodyPr>
            <a:normAutofit lnSpcReduction="10000"/>
          </a:bodyPr>
          <a:lstStyle/>
          <a:p>
            <a:pPr marL="0" indent="0">
              <a:buNone/>
            </a:pPr>
            <a:endParaRPr lang="en-US" dirty="0"/>
          </a:p>
          <a:p>
            <a:r>
              <a:rPr lang="en-US" sz="1200" b="1" dirty="0"/>
              <a:t>GMFCS Level I- </a:t>
            </a:r>
            <a:r>
              <a:rPr lang="en-US" sz="1200" dirty="0"/>
              <a:t>Children walk at home, school, outdoors and in the community. They can climb stairs without the use of a railing. Children perform gross motor skills such as running and jumping, but speed, balance and coordination are limited.</a:t>
            </a:r>
          </a:p>
          <a:p>
            <a:r>
              <a:rPr lang="en-US" sz="1200" b="1" dirty="0"/>
              <a:t>GMFCS Level II- </a:t>
            </a:r>
            <a:r>
              <a:rPr lang="en-US" sz="1200" dirty="0"/>
              <a:t>Children walk in most settings and climb stairs holding onto a railing. They may experience difficulty walking long distances and balancing on uneven terrain, inclines, in crowded areas or confined spaces.</a:t>
            </a:r>
            <a:br>
              <a:rPr lang="en-US" sz="1200" dirty="0"/>
            </a:br>
            <a:r>
              <a:rPr lang="en-US" sz="1200" dirty="0"/>
              <a:t>Children may walk with physical assistance, a handheld mobility device or used wheeled mobility over long distances. Children have only minimal ability to perform gross motor skills such as running and jumping.</a:t>
            </a:r>
          </a:p>
          <a:p>
            <a:r>
              <a:rPr lang="en-US" sz="1200" b="1" dirty="0"/>
              <a:t>GMFCS Level III- </a:t>
            </a:r>
            <a:r>
              <a:rPr lang="en-US" sz="1200" dirty="0"/>
              <a:t>Children walk using a hand-held mobility device in most indoor settings. They may climb stairs holding onto a railing with supervision or assistance. Children use wheeled mobility when traveling long distances and may self-propel for shorter distances.</a:t>
            </a:r>
          </a:p>
          <a:p>
            <a:r>
              <a:rPr lang="en-US" sz="1200" b="1" dirty="0"/>
              <a:t>GMFCS Level IV- </a:t>
            </a:r>
            <a:r>
              <a:rPr lang="en-US" sz="1200" dirty="0"/>
              <a:t>Children use methods of mobility that require physical assistance or powered mobility in most settings. They may walk for short distances at home with physical assistance or use powered mobility or a body support walker when positioned. At school, outdoors and in the community children are transported in a manual wheelchair or use powered mobility.</a:t>
            </a:r>
          </a:p>
          <a:p>
            <a:r>
              <a:rPr lang="en-US" sz="1200" b="1" dirty="0"/>
              <a:t>GMFCS Level</a:t>
            </a:r>
            <a:r>
              <a:rPr lang="en-US" sz="1200" b="1" dirty="0"/>
              <a:t> V- </a:t>
            </a:r>
            <a:r>
              <a:rPr lang="en-US" sz="1200" dirty="0"/>
              <a:t>Children are transported in a manual wheelchair in all settings. Children are limited in their ability to maintain antigravity head and trunk postures and control leg and arm movements.</a:t>
            </a:r>
          </a:p>
          <a:p>
            <a:endParaRPr lang="en-US" sz="1200" dirty="0"/>
          </a:p>
          <a:p>
            <a:endParaRPr lang="en-US" dirty="0"/>
          </a:p>
          <a:p>
            <a:endParaRPr lang="en-US" dirty="0"/>
          </a:p>
        </p:txBody>
      </p:sp>
    </p:spTree>
    <p:extLst>
      <p:ext uri="{BB962C8B-B14F-4D97-AF65-F5344CB8AC3E}">
        <p14:creationId xmlns:p14="http://schemas.microsoft.com/office/powerpoint/2010/main" val="599978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Postural Tone</a:t>
            </a:r>
          </a:p>
        </p:txBody>
      </p:sp>
      <p:sp>
        <p:nvSpPr>
          <p:cNvPr id="3" name="Content Placeholder 2"/>
          <p:cNvSpPr>
            <a:spLocks noGrp="1"/>
          </p:cNvSpPr>
          <p:nvPr>
            <p:ph idx="1"/>
          </p:nvPr>
        </p:nvSpPr>
        <p:spPr/>
        <p:txBody>
          <a:bodyPr/>
          <a:lstStyle/>
          <a:p>
            <a:r>
              <a:rPr lang="en-US" dirty="0"/>
              <a:t>Increased activity in muscles used in standing and resisting gravity</a:t>
            </a:r>
          </a:p>
        </p:txBody>
      </p:sp>
    </p:spTree>
    <p:extLst>
      <p:ext uri="{BB962C8B-B14F-4D97-AF65-F5344CB8AC3E}">
        <p14:creationId xmlns:p14="http://schemas.microsoft.com/office/powerpoint/2010/main" val="4039381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Hypotonia</a:t>
            </a:r>
            <a:endParaRPr lang="en-US" dirty="0"/>
          </a:p>
        </p:txBody>
      </p:sp>
      <p:sp>
        <p:nvSpPr>
          <p:cNvPr id="3" name="Content Placeholder 2"/>
          <p:cNvSpPr>
            <a:spLocks noGrp="1"/>
          </p:cNvSpPr>
          <p:nvPr>
            <p:ph idx="1"/>
          </p:nvPr>
        </p:nvSpPr>
        <p:spPr/>
        <p:txBody>
          <a:bodyPr/>
          <a:lstStyle/>
          <a:p>
            <a:r>
              <a:rPr lang="en-US" dirty="0"/>
              <a:t>commonly known as floppy baby syndrome, is a state of low muscle tone often involving reduced muscle strength</a:t>
            </a:r>
            <a:endParaRPr lang="en-US" dirty="0"/>
          </a:p>
        </p:txBody>
      </p:sp>
    </p:spTree>
    <p:extLst>
      <p:ext uri="{BB962C8B-B14F-4D97-AF65-F5344CB8AC3E}">
        <p14:creationId xmlns:p14="http://schemas.microsoft.com/office/powerpoint/2010/main" val="567271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Hypertonia</a:t>
            </a:r>
          </a:p>
        </p:txBody>
      </p:sp>
      <p:sp>
        <p:nvSpPr>
          <p:cNvPr id="3" name="Content Placeholder 2"/>
          <p:cNvSpPr>
            <a:spLocks noGrp="1"/>
          </p:cNvSpPr>
          <p:nvPr>
            <p:ph idx="1"/>
          </p:nvPr>
        </p:nvSpPr>
        <p:spPr/>
        <p:txBody>
          <a:bodyPr/>
          <a:lstStyle/>
          <a:p>
            <a:r>
              <a:rPr lang="en-US" dirty="0"/>
              <a:t>an abnormal increase in muscle tension and a reduced ability of a muscle to stretch.</a:t>
            </a:r>
          </a:p>
          <a:p>
            <a:r>
              <a:rPr lang="en-US" dirty="0"/>
              <a:t>caused by injury to motor pathways in the central nervous system</a:t>
            </a:r>
            <a:endParaRPr lang="en-US" dirty="0"/>
          </a:p>
        </p:txBody>
      </p:sp>
    </p:spTree>
    <p:extLst>
      <p:ext uri="{BB962C8B-B14F-4D97-AF65-F5344CB8AC3E}">
        <p14:creationId xmlns:p14="http://schemas.microsoft.com/office/powerpoint/2010/main" val="3698430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Spasticity</a:t>
            </a:r>
          </a:p>
        </p:txBody>
      </p:sp>
      <p:sp>
        <p:nvSpPr>
          <p:cNvPr id="3" name="Content Placeholder 2"/>
          <p:cNvSpPr>
            <a:spLocks noGrp="1"/>
          </p:cNvSpPr>
          <p:nvPr>
            <p:ph idx="1"/>
          </p:nvPr>
        </p:nvSpPr>
        <p:spPr/>
        <p:txBody>
          <a:bodyPr/>
          <a:lstStyle/>
          <a:p>
            <a:r>
              <a:rPr lang="en-US" dirty="0"/>
              <a:t>certain muscles are continuously contracted</a:t>
            </a:r>
          </a:p>
          <a:p>
            <a:r>
              <a:rPr lang="en-US" dirty="0"/>
              <a:t>contraction causes stiffness or tightness of the muscles and can interfere with normal movement and speech</a:t>
            </a:r>
          </a:p>
          <a:p>
            <a:r>
              <a:rPr lang="en-US" dirty="0"/>
              <a:t>usually caused by damage to the portion of the brain or spinal cord that controls voluntary movement.</a:t>
            </a:r>
            <a:endParaRPr lang="en-US" dirty="0"/>
          </a:p>
        </p:txBody>
      </p:sp>
    </p:spTree>
    <p:extLst>
      <p:ext uri="{BB962C8B-B14F-4D97-AF65-F5344CB8AC3E}">
        <p14:creationId xmlns:p14="http://schemas.microsoft.com/office/powerpoint/2010/main" val="3527569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Preparation for Movement</a:t>
            </a:r>
          </a:p>
        </p:txBody>
      </p:sp>
      <p:sp>
        <p:nvSpPr>
          <p:cNvPr id="3" name="Content Placeholder 2"/>
          <p:cNvSpPr>
            <a:spLocks noGrp="1"/>
          </p:cNvSpPr>
          <p:nvPr>
            <p:ph idx="1"/>
          </p:nvPr>
        </p:nvSpPr>
        <p:spPr/>
        <p:txBody>
          <a:bodyPr/>
          <a:lstStyle/>
          <a:p>
            <a:r>
              <a:rPr lang="en-US" dirty="0"/>
              <a:t>Gain student’s attention first!</a:t>
            </a:r>
          </a:p>
          <a:p>
            <a:r>
              <a:rPr lang="en-US" dirty="0"/>
              <a:t>Inform the student of what you will be doing and why</a:t>
            </a:r>
          </a:p>
          <a:p>
            <a:r>
              <a:rPr lang="en-US" dirty="0"/>
              <a:t>Minimize the travel distance</a:t>
            </a:r>
          </a:p>
        </p:txBody>
      </p:sp>
    </p:spTree>
    <p:extLst>
      <p:ext uri="{BB962C8B-B14F-4D97-AF65-F5344CB8AC3E}">
        <p14:creationId xmlns:p14="http://schemas.microsoft.com/office/powerpoint/2010/main" val="15924259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2445</TotalTime>
  <Words>375</Words>
  <Application>Microsoft Office PowerPoint</Application>
  <PresentationFormat>Widescreen</PresentationFormat>
  <Paragraphs>53</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Trebuchet MS</vt:lpstr>
      <vt:lpstr>Wingdings 3</vt:lpstr>
      <vt:lpstr>Facet</vt:lpstr>
      <vt:lpstr>Motor Disabilities Web Scrap</vt:lpstr>
      <vt:lpstr>Internal Classification on Function</vt:lpstr>
      <vt:lpstr>Impairments, Limitations, and Restrictions</vt:lpstr>
      <vt:lpstr>Gross Motor Function Classification System</vt:lpstr>
      <vt:lpstr>Postural Tone</vt:lpstr>
      <vt:lpstr>Hypotonia</vt:lpstr>
      <vt:lpstr>Hypertonia</vt:lpstr>
      <vt:lpstr>Spasticity</vt:lpstr>
      <vt:lpstr>Preparation for Movement</vt:lpstr>
      <vt:lpstr>Lifting and Transferring </vt:lpstr>
      <vt:lpstr>Positioning</vt:lpstr>
      <vt:lpstr>Adaptive Chairs</vt:lpstr>
      <vt:lpstr>Standers/Walkers</vt:lpstr>
      <vt:lpstr>Positioning Equipment</vt:lpstr>
      <vt:lpstr>Wheelchairs</vt:lpstr>
      <vt:lpstr>Transportation Equipment</vt:lpstr>
      <vt:lpstr>Purpose of Adaptive Equipment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Motor Disabilities Web Scrap</dc:title>
  <dc:creator>Alex</dc:creator>
  <cp:lastModifiedBy>Alex</cp:lastModifiedBy>
  <cp:revision>9</cp:revision>
  <dcterms:created xsi:type="dcterms:W3CDTF">2017-03-07T15:36:24Z</dcterms:created>
  <dcterms:modified xsi:type="dcterms:W3CDTF">2017-03-09T08:21:55Z</dcterms:modified>
</cp:coreProperties>
</file>